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6a45670c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6a45670c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6a45670c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6a45670c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6a45670c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6a45670c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6a45670c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6a45670c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6a45670c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6a45670c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6a45670c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6a45670c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6a45670c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6a45670c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6a45670c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6a45670c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6a45670c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6a45670c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6a45670c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6a45670c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fb84e481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fb84e48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6a45670c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6a45670c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6a45670c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6a45670c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6a45670c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6a45670c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6a45670c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6a45670c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6a45670c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6a45670c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6a45670c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6a45670c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6a45670c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6a45670c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6a45670c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6a45670c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e6a45670c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e6a45670c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6a45670c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6a45670c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6073ec9b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6073ec9b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6a45670c5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6a45670c5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6a45670c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6a45670c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6a45670c5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e6a45670c5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e6a45670c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e6a45670c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6a45670c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6a45670c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6a45670c5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6a45670c5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6a45670c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e6a45670c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6a45670c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6a45670c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6a45670c5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6a45670c5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6a45670c5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6a45670c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614171f2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614171f2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e6a45670c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e6a45670c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6a45670c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6a45670c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e6a45670c5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e6a45670c5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6a45670c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6a45670c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6a45670c5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6a45670c5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6a45670c5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6a45670c5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6a45670c5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6a45670c5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6a45670c5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6a45670c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6a45670c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6a45670c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e6a45670c5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e6a45670c5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6a45670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6a45670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e6a45670c5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e6a45670c5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6a45670c5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e6a45670c5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6a45670c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6a45670c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e6a45670c5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e6a45670c5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6a45670c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6a45670c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6a45670c5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6a45670c5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6a45670c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e6a45670c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6a45670c5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e6a45670c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e6a45670c5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e6a45670c5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e6a45670c5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e6a45670c5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6a45670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6a45670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6019a91c1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6019a91c1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e5866f2fe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e5866f2f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6a45670c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6a45670c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6a45670c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6a45670c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6a45670c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6a45670c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1422300" y="2055250"/>
            <a:ext cx="6575100" cy="784800"/>
          </a:xfrm>
          <a:prstGeom prst="roundRect">
            <a:avLst>
              <a:gd fmla="val 18036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823650" y="211890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Georgia"/>
              <a:buNone/>
              <a:defRPr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77900" y="434835"/>
            <a:ext cx="8229600" cy="419700"/>
          </a:xfrm>
          <a:prstGeom prst="roundRect">
            <a:avLst>
              <a:gd fmla="val 18036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52125" y="936800"/>
            <a:ext cx="8229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➯"/>
              <a:defRPr sz="1800">
                <a:solidFill>
                  <a:srgbClr val="000000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1800">
                <a:solidFill>
                  <a:srgbClr val="000000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>
                <a:solidFill>
                  <a:srgbClr val="000000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78875" y="464729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7200" y="1200150"/>
            <a:ext cx="3994500" cy="3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784549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➯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54575" y="1538654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4406307"/>
            <a:ext cx="82296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buNone/>
              <a:defRPr sz="1300">
                <a:solidFill>
                  <a:schemeClr val="lt1"/>
                </a:solidFill>
              </a:defRPr>
            </a:lvl2pPr>
            <a:lvl3pPr lvl="2" rtl="0" algn="ctr">
              <a:buNone/>
              <a:defRPr sz="1300">
                <a:solidFill>
                  <a:schemeClr val="lt1"/>
                </a:solidFill>
              </a:defRPr>
            </a:lvl3pPr>
            <a:lvl4pPr lvl="3" rtl="0" algn="ctr">
              <a:buNone/>
              <a:defRPr sz="1300">
                <a:solidFill>
                  <a:schemeClr val="lt1"/>
                </a:solidFill>
              </a:defRPr>
            </a:lvl4pPr>
            <a:lvl5pPr lvl="4" rtl="0" algn="ctr">
              <a:buNone/>
              <a:defRPr sz="1300">
                <a:solidFill>
                  <a:schemeClr val="lt1"/>
                </a:solidFill>
              </a:defRPr>
            </a:lvl5pPr>
            <a:lvl6pPr lvl="5" rtl="0" algn="ctr">
              <a:buNone/>
              <a:defRPr sz="1300">
                <a:solidFill>
                  <a:schemeClr val="lt1"/>
                </a:solidFill>
              </a:defRPr>
            </a:lvl6pPr>
            <a:lvl7pPr lvl="6" rtl="0" algn="ctr">
              <a:buNone/>
              <a:defRPr sz="1300">
                <a:solidFill>
                  <a:schemeClr val="lt1"/>
                </a:solidFill>
              </a:defRPr>
            </a:lvl7pPr>
            <a:lvl8pPr lvl="7" rtl="0" algn="ctr">
              <a:buNone/>
              <a:defRPr sz="1300">
                <a:solidFill>
                  <a:schemeClr val="lt1"/>
                </a:solidFill>
              </a:defRPr>
            </a:lvl8pPr>
            <a:lvl9pPr lvl="8" rtl="0" algn="ctr">
              <a:buNone/>
              <a:defRPr sz="1300"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4575" y="153865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7888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➯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-12400" y="-32800"/>
            <a:ext cx="9177375" cy="241436"/>
            <a:chOff x="9500" y="-12885"/>
            <a:chExt cx="9113580" cy="898200"/>
          </a:xfrm>
        </p:grpSpPr>
        <p:sp>
          <p:nvSpPr>
            <p:cNvPr id="9" name="Google Shape;9;p1"/>
            <p:cNvSpPr/>
            <p:nvPr/>
          </p:nvSpPr>
          <p:spPr>
            <a:xfrm>
              <a:off x="9500" y="-12885"/>
              <a:ext cx="4631100" cy="898200"/>
            </a:xfrm>
            <a:prstGeom prst="rect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4539680" y="-12885"/>
              <a:ext cx="4583400" cy="898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" name="Google Shape;11;p1"/>
          <p:cNvSpPr txBox="1"/>
          <p:nvPr/>
        </p:nvSpPr>
        <p:spPr>
          <a:xfrm>
            <a:off x="4560200" y="-32825"/>
            <a:ext cx="45786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</a:rPr>
              <a:t>Universidade Federal do Ceará - UFC</a:t>
            </a:r>
            <a:endParaRPr sz="1300">
              <a:solidFill>
                <a:srgbClr val="FFFFFF"/>
              </a:solidFill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-16625" y="4887965"/>
            <a:ext cx="9177025" cy="280770"/>
            <a:chOff x="-5616" y="4864236"/>
            <a:chExt cx="9177025" cy="304820"/>
          </a:xfrm>
        </p:grpSpPr>
        <p:sp>
          <p:nvSpPr>
            <p:cNvPr id="13" name="Google Shape;13;p1"/>
            <p:cNvSpPr/>
            <p:nvPr/>
          </p:nvSpPr>
          <p:spPr>
            <a:xfrm>
              <a:off x="-5616" y="4864256"/>
              <a:ext cx="4582800" cy="304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571209" y="4864236"/>
              <a:ext cx="46002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1"/>
          <p:cNvSpPr txBox="1"/>
          <p:nvPr/>
        </p:nvSpPr>
        <p:spPr>
          <a:xfrm>
            <a:off x="-12275" y="4887850"/>
            <a:ext cx="4578600" cy="280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</a:rPr>
              <a:t>Prof. Matheus A. dos Santos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4560300" y="4887650"/>
            <a:ext cx="4578600" cy="2808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31</a:t>
            </a:r>
            <a:r>
              <a:rPr lang="pt-BR" sz="1300">
                <a:solidFill>
                  <a:schemeClr val="lt1"/>
                </a:solidFill>
              </a:rPr>
              <a:t> de Agosto de 2023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-12400" y="-32831"/>
            <a:ext cx="4578600" cy="2427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</a:rPr>
              <a:t>PPGEE - IFCE - LAPISCO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chemeClr val="dk2"/>
                </a:solidFill>
              </a:defRPr>
            </a:lvl1pPr>
            <a:lvl2pPr lvl="1" rtl="0" algn="ctr">
              <a:buNone/>
              <a:defRPr sz="1300">
                <a:solidFill>
                  <a:schemeClr val="dk2"/>
                </a:solidFill>
              </a:defRPr>
            </a:lvl2pPr>
            <a:lvl3pPr lvl="2" rtl="0" algn="ctr">
              <a:buNone/>
              <a:defRPr sz="1300">
                <a:solidFill>
                  <a:schemeClr val="dk2"/>
                </a:solidFill>
              </a:defRPr>
            </a:lvl3pPr>
            <a:lvl4pPr lvl="3" rtl="0" algn="ctr">
              <a:buNone/>
              <a:defRPr sz="1300">
                <a:solidFill>
                  <a:schemeClr val="dk2"/>
                </a:solidFill>
              </a:defRPr>
            </a:lvl4pPr>
            <a:lvl5pPr lvl="4" rtl="0" algn="ctr">
              <a:buNone/>
              <a:defRPr sz="1300">
                <a:solidFill>
                  <a:schemeClr val="dk2"/>
                </a:solidFill>
              </a:defRPr>
            </a:lvl5pPr>
            <a:lvl6pPr lvl="5" rtl="0" algn="ctr">
              <a:buNone/>
              <a:defRPr sz="1300">
                <a:solidFill>
                  <a:schemeClr val="dk2"/>
                </a:solidFill>
              </a:defRPr>
            </a:lvl6pPr>
            <a:lvl7pPr lvl="6" rtl="0" algn="ctr">
              <a:buNone/>
              <a:defRPr sz="1300">
                <a:solidFill>
                  <a:schemeClr val="dk2"/>
                </a:solidFill>
              </a:defRPr>
            </a:lvl7pPr>
            <a:lvl8pPr lvl="7" rtl="0" algn="ctr">
              <a:buNone/>
              <a:defRPr sz="1300">
                <a:solidFill>
                  <a:schemeClr val="dk2"/>
                </a:solidFill>
              </a:defRPr>
            </a:lvl8pPr>
            <a:lvl9pPr lvl="8" rtl="0" algn="ct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mc:AlternateContent>
    <mc:Choice Requires="p14">
      <p:transition p14:dur="2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605400" y="925000"/>
            <a:ext cx="7933200" cy="1193100"/>
          </a:xfrm>
          <a:prstGeom prst="roundRect">
            <a:avLst>
              <a:gd fmla="val 10099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935" y="1144575"/>
            <a:ext cx="1495190" cy="7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9463" y="1128075"/>
            <a:ext cx="2906980" cy="786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75" y="1233223"/>
            <a:ext cx="2379603" cy="57664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>
            <a:off x="710375" y="2571750"/>
            <a:ext cx="7828200" cy="5322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/>
              <a:t>Perceptron Multicamadas (MLP)</a:t>
            </a:r>
            <a:endParaRPr b="1" sz="2500"/>
          </a:p>
        </p:txBody>
      </p:sp>
      <p:sp>
        <p:nvSpPr>
          <p:cNvPr id="53" name="Google Shape;53;p9"/>
          <p:cNvSpPr/>
          <p:nvPr/>
        </p:nvSpPr>
        <p:spPr>
          <a:xfrm>
            <a:off x="710375" y="3606050"/>
            <a:ext cx="7933200" cy="576600"/>
          </a:xfrm>
          <a:prstGeom prst="roundRect">
            <a:avLst>
              <a:gd fmla="val 1009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Prof. Matheus Santos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accent1"/>
                </a:solidFill>
              </a:rPr>
              <a:t>matheus.santos@lapisco.ifce.edu.br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Uma Rede MLP com 2 camada oculta é representada por: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87" y="1896700"/>
            <a:ext cx="6571027" cy="29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38" y="928550"/>
            <a:ext cx="6503924" cy="39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Uma rede MLP com 4 variáveis de entrada (</a:t>
            </a:r>
            <a:r>
              <a:rPr i="1" lang="pt-BR">
                <a:solidFill>
                  <a:schemeClr val="dk1"/>
                </a:solidFill>
              </a:rPr>
              <a:t>p</a:t>
            </a:r>
            <a:r>
              <a:rPr lang="pt-BR">
                <a:solidFill>
                  <a:schemeClr val="dk1"/>
                </a:solidFill>
              </a:rPr>
              <a:t>=4), 10 neurônios ocultos (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baseline="-25000" i="1" lang="pt-BR">
                <a:solidFill>
                  <a:schemeClr val="dk1"/>
                </a:solidFill>
              </a:rPr>
              <a:t>1</a:t>
            </a:r>
            <a:r>
              <a:rPr lang="pt-BR">
                <a:solidFill>
                  <a:schemeClr val="dk1"/>
                </a:solidFill>
              </a:rPr>
              <a:t>=10) e 2 neurônios de saída (</a:t>
            </a:r>
            <a:r>
              <a:rPr i="1" lang="pt-BR">
                <a:solidFill>
                  <a:schemeClr val="dk1"/>
                </a:solidFill>
              </a:rPr>
              <a:t>c</a:t>
            </a:r>
            <a:r>
              <a:rPr lang="pt-BR">
                <a:solidFill>
                  <a:schemeClr val="dk1"/>
                </a:solidFill>
              </a:rPr>
              <a:t>=2) é representada como MLP(4,10,2).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Uma rede MLP com 15 variáveis de entrada (</a:t>
            </a:r>
            <a:r>
              <a:rPr i="1" lang="pt-BR">
                <a:solidFill>
                  <a:schemeClr val="dk1"/>
                </a:solidFill>
              </a:rPr>
              <a:t>p</a:t>
            </a:r>
            <a:r>
              <a:rPr lang="pt-BR">
                <a:solidFill>
                  <a:schemeClr val="dk1"/>
                </a:solidFill>
              </a:rPr>
              <a:t>=15), 20 neurônios na 1ª camada oculta (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baseline="-25000" i="1" lang="pt-BR">
                <a:solidFill>
                  <a:schemeClr val="dk1"/>
                </a:solidFill>
              </a:rPr>
              <a:t>1</a:t>
            </a:r>
            <a:r>
              <a:rPr lang="pt-BR">
                <a:solidFill>
                  <a:schemeClr val="dk1"/>
                </a:solidFill>
              </a:rPr>
              <a:t>=20), 10 neurônios na 2ª camada oculta (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baseline="-25000" i="1" lang="pt-BR">
                <a:solidFill>
                  <a:schemeClr val="dk1"/>
                </a:solidFill>
              </a:rPr>
              <a:t>2</a:t>
            </a:r>
            <a:r>
              <a:rPr lang="pt-BR">
                <a:solidFill>
                  <a:schemeClr val="dk1"/>
                </a:solidFill>
              </a:rPr>
              <a:t>=10) e 4 neurônios de saída (</a:t>
            </a:r>
            <a:r>
              <a:rPr i="1" lang="pt-BR">
                <a:solidFill>
                  <a:schemeClr val="dk1"/>
                </a:solidFill>
              </a:rPr>
              <a:t>c</a:t>
            </a:r>
            <a:r>
              <a:rPr lang="pt-BR">
                <a:solidFill>
                  <a:schemeClr val="dk1"/>
                </a:solidFill>
              </a:rPr>
              <a:t>=4) é representada como MLP(15,20,10,4).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DETALHE 1:  </a:t>
            </a:r>
            <a:r>
              <a:rPr lang="pt-BR">
                <a:solidFill>
                  <a:schemeClr val="dk1"/>
                </a:solidFill>
              </a:rPr>
              <a:t>A especificação de </a:t>
            </a:r>
            <a:r>
              <a:rPr i="1" lang="pt-BR">
                <a:solidFill>
                  <a:schemeClr val="dk1"/>
                </a:solidFill>
              </a:rPr>
              <a:t>p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i="1" lang="pt-BR">
                <a:solidFill>
                  <a:schemeClr val="dk1"/>
                </a:solidFill>
              </a:rPr>
              <a:t>c</a:t>
            </a:r>
            <a:r>
              <a:rPr lang="pt-BR">
                <a:solidFill>
                  <a:schemeClr val="dk1"/>
                </a:solidFill>
              </a:rPr>
              <a:t> são ditadas pela forma como o problema é codificado para ser resolvido por uma rede neural.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DETALHE 2:  </a:t>
            </a:r>
            <a:r>
              <a:rPr lang="pt-BR">
                <a:solidFill>
                  <a:schemeClr val="dk1"/>
                </a:solidFill>
              </a:rPr>
              <a:t>As especificações de 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baseline="-25000" i="1" lang="pt-BR">
                <a:solidFill>
                  <a:schemeClr val="dk1"/>
                </a:solidFill>
              </a:rPr>
              <a:t>1</a:t>
            </a:r>
            <a:r>
              <a:rPr lang="pt-BR">
                <a:solidFill>
                  <a:schemeClr val="dk1"/>
                </a:solidFill>
              </a:rPr>
              <a:t> e </a:t>
            </a:r>
            <a:r>
              <a:rPr i="1" lang="pt-BR">
                <a:solidFill>
                  <a:schemeClr val="dk1"/>
                </a:solidFill>
              </a:rPr>
              <a:t>q</a:t>
            </a:r>
            <a:r>
              <a:rPr baseline="-25000" i="1" lang="pt-BR">
                <a:solidFill>
                  <a:schemeClr val="dk1"/>
                </a:solidFill>
              </a:rPr>
              <a:t>2</a:t>
            </a:r>
            <a:r>
              <a:rPr baseline="-25000" lang="pt-BR">
                <a:solidFill>
                  <a:schemeClr val="dk1"/>
                </a:solidFill>
              </a:rPr>
              <a:t> </a:t>
            </a:r>
            <a:r>
              <a:rPr lang="pt-BR">
                <a:solidFill>
                  <a:schemeClr val="dk1"/>
                </a:solidFill>
              </a:rPr>
              <a:t>dependem da complexidade do problema, ou seja, é preciso realizar vários testes até encontrar os valores mais adequados, ou calcular através de algoritmos de busca aleatória.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Um neurônio qualquer da rede MLP (oculto ou de saída) é representado genericamente como se segue: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12" y="1802275"/>
            <a:ext cx="4953574" cy="30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DETALHE 1:  </a:t>
            </a:r>
            <a:r>
              <a:rPr lang="pt-BR">
                <a:solidFill>
                  <a:schemeClr val="dk1"/>
                </a:solidFill>
              </a:rPr>
              <a:t>Note que a função de ativação do neurônio M-P, que é do tipo </a:t>
            </a:r>
            <a:r>
              <a:rPr b="1" lang="pt-BR">
                <a:solidFill>
                  <a:schemeClr val="dk1"/>
                </a:solidFill>
              </a:rPr>
              <a:t>Degrau </a:t>
            </a:r>
            <a:r>
              <a:rPr lang="pt-BR">
                <a:solidFill>
                  <a:schemeClr val="dk1"/>
                </a:solidFill>
              </a:rPr>
              <a:t>(não-linearidade dura ou </a:t>
            </a:r>
            <a:r>
              <a:rPr i="1" lang="pt-BR">
                <a:solidFill>
                  <a:schemeClr val="dk1"/>
                </a:solidFill>
              </a:rPr>
              <a:t>hard</a:t>
            </a:r>
            <a:r>
              <a:rPr lang="pt-BR">
                <a:solidFill>
                  <a:schemeClr val="dk1"/>
                </a:solidFill>
              </a:rPr>
              <a:t>) foi substituída por uma função de ativação do tipo </a:t>
            </a:r>
            <a:r>
              <a:rPr b="1" lang="pt-BR">
                <a:solidFill>
                  <a:schemeClr val="dk1"/>
                </a:solidFill>
              </a:rPr>
              <a:t>Sigmoidal </a:t>
            </a:r>
            <a:r>
              <a:rPr lang="pt-BR">
                <a:solidFill>
                  <a:schemeClr val="dk1"/>
                </a:solidFill>
              </a:rPr>
              <a:t>(não-linearidade suave ou </a:t>
            </a:r>
            <a:r>
              <a:rPr i="1" lang="pt-BR">
                <a:solidFill>
                  <a:schemeClr val="dk1"/>
                </a:solidFill>
              </a:rPr>
              <a:t>soft</a:t>
            </a:r>
            <a:r>
              <a:rPr lang="pt-BR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DETALHE 2:  </a:t>
            </a:r>
            <a:r>
              <a:rPr lang="pt-BR">
                <a:solidFill>
                  <a:schemeClr val="dk1"/>
                </a:solidFill>
              </a:rPr>
              <a:t>Assim, a saída deixa de ser uma variável do tipo ON-OFF (binária [0,1] ou bipolar [-1,+1]) e passa a ser uma variável do tipo Real ou Analógica (qualquer valor entre [0,1] ou [-1,+1]).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Devem seguir os seguintes requisitos: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Não Linear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Diferenciável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Principais tipos:</a:t>
            </a:r>
            <a:endParaRPr b="1"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Sigmóide Logística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Tangente Hiperbólica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932" y="922925"/>
            <a:ext cx="6726132" cy="3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12" y="943125"/>
            <a:ext cx="7412774" cy="39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450" y="903500"/>
            <a:ext cx="6783100" cy="39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4294967295" type="body"/>
          </p:nvPr>
        </p:nvSpPr>
        <p:spPr>
          <a:xfrm>
            <a:off x="560525" y="651525"/>
            <a:ext cx="8229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/>
              <a:t>Rede Neural MLP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Funções de Ativação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i="1" lang="pt-BR" sz="2200"/>
              <a:t>Feedforward </a:t>
            </a:r>
            <a:r>
              <a:rPr lang="pt-BR" sz="2200"/>
              <a:t>e </a:t>
            </a:r>
            <a:r>
              <a:rPr i="1" lang="pt-BR" sz="2200"/>
              <a:t>Backpropagation</a:t>
            </a:r>
            <a:endParaRPr i="1"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/>
              <a:t>Função Custo e Otimizadores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/>
              <a:t>Algoritmos de Busca Aleatória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pt-BR" sz="2200"/>
              <a:t>Aplicações do MLP</a:t>
            </a:r>
            <a:endParaRPr sz="2200"/>
          </a:p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Bônus: </a:t>
            </a:r>
            <a:r>
              <a:rPr i="1" lang="pt-BR" sz="2200"/>
              <a:t>Extreme Machine Learning</a:t>
            </a:r>
            <a:r>
              <a:rPr lang="pt-BR" sz="2200"/>
              <a:t> (ELM)</a:t>
            </a:r>
            <a:endParaRPr sz="22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00" y="922925"/>
            <a:ext cx="7083211" cy="39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Funções de Ativação Sigmoidais: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Vantagens</a:t>
            </a:r>
            <a:r>
              <a:rPr b="1" lang="pt-BR">
                <a:solidFill>
                  <a:schemeClr val="dk1"/>
                </a:solidFill>
              </a:rPr>
              <a:t>: 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Derivadas fáceis de calcular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Não-linearidade fraca (trecho central é quase linear)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 Interpretação da saída como taxa média de disparo, em vez de simplesmente indicar se o neurônio está ou não ativado (ON-OFF).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Desvantagens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Elevado custo computacional para implementação (principalmente em sistemas embarcados) devido à presença da função exponencial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Outras funções de ativação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RELU: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9997" r="13332" t="0"/>
          <a:stretch/>
        </p:blipFill>
        <p:spPr>
          <a:xfrm>
            <a:off x="2078464" y="1332650"/>
            <a:ext cx="4904660" cy="2602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430" y="4322277"/>
            <a:ext cx="4564809" cy="46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Outras funções de ativação: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Leaky </a:t>
            </a:r>
            <a:r>
              <a:rPr b="1" lang="pt-BR">
                <a:solidFill>
                  <a:schemeClr val="dk1"/>
                </a:solidFill>
              </a:rPr>
              <a:t>RELU: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10662" r="13337" t="0"/>
          <a:stretch/>
        </p:blipFill>
        <p:spPr>
          <a:xfrm>
            <a:off x="2551450" y="1408588"/>
            <a:ext cx="4854776" cy="27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13" y="4220675"/>
            <a:ext cx="54006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Outras funções de ativação: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Leaky RELU: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10662" r="13337" t="0"/>
          <a:stretch/>
        </p:blipFill>
        <p:spPr>
          <a:xfrm>
            <a:off x="2551450" y="1408588"/>
            <a:ext cx="4854776" cy="27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513" y="4220675"/>
            <a:ext cx="54006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Funções de Ativação</a:t>
            </a:r>
            <a:endParaRPr/>
          </a:p>
        </p:txBody>
      </p:sp>
      <p:sp>
        <p:nvSpPr>
          <p:cNvPr id="236" name="Google Shape;236;p3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Bônus - Classificação Multiclasse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i="1" lang="pt-BR">
                <a:solidFill>
                  <a:schemeClr val="dk1"/>
                </a:solidFill>
              </a:rPr>
              <a:t>Softmax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41646" r="0" t="15604"/>
          <a:stretch/>
        </p:blipFill>
        <p:spPr>
          <a:xfrm>
            <a:off x="4461025" y="1194350"/>
            <a:ext cx="4151425" cy="3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" y="1980975"/>
            <a:ext cx="3570604" cy="8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150" y="3165500"/>
            <a:ext cx="3570599" cy="144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38" y="1535326"/>
            <a:ext cx="8017924" cy="26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50" y="1569000"/>
            <a:ext cx="8036899" cy="25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775" y="1278875"/>
            <a:ext cx="6880154" cy="35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pt-BR" sz="1600">
                <a:solidFill>
                  <a:schemeClr val="dk1"/>
                </a:solidFill>
              </a:rPr>
              <a:t>Contudo, o i-ésimo neurônio oculto não tem acesso a uma saída desejada equivalente, </a:t>
            </a:r>
            <a:r>
              <a:rPr i="1" lang="pt-BR" sz="1600">
                <a:solidFill>
                  <a:schemeClr val="dk1"/>
                </a:solidFill>
              </a:rPr>
              <a:t>d</a:t>
            </a:r>
            <a:r>
              <a:rPr baseline="-25000" i="1" lang="pt-BR" sz="1600">
                <a:solidFill>
                  <a:schemeClr val="dk1"/>
                </a:solidFill>
              </a:rPr>
              <a:t>i</a:t>
            </a:r>
            <a:r>
              <a:rPr lang="pt-BR" sz="1600">
                <a:solidFill>
                  <a:schemeClr val="dk1"/>
                </a:solidFill>
              </a:rPr>
              <a:t>. Assim, NÃO é possível calcular o erro associado a esse neurônio.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pt-BR" sz="1600">
                <a:solidFill>
                  <a:schemeClr val="dk1"/>
                </a:solidFill>
              </a:rPr>
              <a:t>A saída encontrada pelos pesquisadores foi “inventar” uma espécie de erro para os neurônios ocultos, sem que houvesse a necessidade de uma saída desejada, </a:t>
            </a:r>
            <a:r>
              <a:rPr i="1" lang="pt-BR" sz="1600">
                <a:solidFill>
                  <a:schemeClr val="dk1"/>
                </a:solidFill>
              </a:rPr>
              <a:t>d</a:t>
            </a:r>
            <a:r>
              <a:rPr baseline="-25000" i="1" lang="pt-BR" sz="1600">
                <a:solidFill>
                  <a:schemeClr val="dk1"/>
                </a:solidFill>
              </a:rPr>
              <a:t>i</a:t>
            </a:r>
            <a:r>
              <a:rPr lang="pt-BR" sz="1600">
                <a:solidFill>
                  <a:schemeClr val="dk1"/>
                </a:solidFill>
              </a:rPr>
              <a:t>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➢"/>
            </a:pPr>
            <a:r>
              <a:rPr lang="pt-BR" sz="1600">
                <a:solidFill>
                  <a:schemeClr val="dk1"/>
                </a:solidFill>
              </a:rPr>
              <a:t>O erro dos neurônios ocultos são obtidos a partir dos erros dos neurônios de saída por meio de uma </a:t>
            </a:r>
            <a:r>
              <a:rPr b="1" lang="pt-BR" sz="1600">
                <a:solidFill>
                  <a:schemeClr val="dk1"/>
                </a:solidFill>
              </a:rPr>
              <a:t>projeção no sentido inverso</a:t>
            </a:r>
            <a:r>
              <a:rPr lang="pt-BR" sz="1600">
                <a:solidFill>
                  <a:schemeClr val="dk1"/>
                </a:solidFill>
              </a:rPr>
              <a:t> ao do fluxo de informação convencional.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0" y="926688"/>
            <a:ext cx="8200601" cy="38522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Visão Histórica</a:t>
            </a:r>
            <a:endParaRPr b="1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87" y="1307575"/>
            <a:ext cx="7148520" cy="35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62" y="1329975"/>
            <a:ext cx="7067674" cy="34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endParaRPr i="1"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4" name="Google Shape;294;p40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Funcionamento de uma rede MLP com 1 camada oculta: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pt-BR">
                <a:solidFill>
                  <a:schemeClr val="dk1"/>
                </a:solidFill>
              </a:rPr>
              <a:t>Feedforward: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75" y="1299279"/>
            <a:ext cx="5528550" cy="355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50" y="1076350"/>
            <a:ext cx="8016292" cy="3696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913" y="1004750"/>
            <a:ext cx="7320175" cy="3696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459050" y="8504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Em três dimensões:</a:t>
            </a:r>
            <a:endParaRPr i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72" y="1362975"/>
            <a:ext cx="5552850" cy="34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263" y="944025"/>
            <a:ext cx="7581468" cy="3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0455.jpg" id="331" name="Google Shape;331;p45"/>
          <p:cNvPicPr preferRelativeResize="0"/>
          <p:nvPr/>
        </p:nvPicPr>
        <p:blipFill rotWithShape="1">
          <a:blip r:embed="rId3">
            <a:alphaModFix/>
          </a:blip>
          <a:srcRect b="10978" l="0" r="0" t="11381"/>
          <a:stretch/>
        </p:blipFill>
        <p:spPr>
          <a:xfrm>
            <a:off x="822988" y="1578825"/>
            <a:ext cx="7498025" cy="3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356750" y="765613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Mudança dos pesos iterativa. Muda mais rápido ou mais lento com base na taxa de aprendizagem</a:t>
            </a:r>
            <a:endParaRPr i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38" name="Google Shape;338;p4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p46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Mudança dos pesos iterativa. Muda mais rápido ou mais lento com base na taxa de aprendizagem</a:t>
            </a:r>
            <a:endParaRPr i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8" y="1963425"/>
            <a:ext cx="5381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625" y="1963425"/>
            <a:ext cx="3392812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8" name="Google Shape;34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75" y="902200"/>
            <a:ext cx="5779075" cy="39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Problema</a:t>
            </a:r>
            <a:r>
              <a:rPr b="1" lang="pt-BR">
                <a:solidFill>
                  <a:schemeClr val="dk1"/>
                </a:solidFill>
              </a:rPr>
              <a:t>: </a:t>
            </a:r>
            <a:r>
              <a:rPr lang="pt-BR">
                <a:solidFill>
                  <a:schemeClr val="dk1"/>
                </a:solidFill>
              </a:rPr>
              <a:t>Porta XOR (?)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6" name="Google Shape;7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12" y="1484373"/>
            <a:ext cx="7890375" cy="321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54" name="Google Shape;354;p4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63" y="930100"/>
            <a:ext cx="5624472" cy="384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61" name="Google Shape;361;p4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462" y="917213"/>
            <a:ext cx="5757063" cy="39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28" y="904700"/>
            <a:ext cx="5775335" cy="39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75" name="Google Shape;375;p5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6" name="Google Shape;376;p51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Comparativo: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 convergência fácil e rápida da rede pode ser o primeiro critério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Sigmóide apresenta a convergência mais lenta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 TanH apresenta melhor ajuste de peso em relação a sigmóide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 ReLU será vantajosa em termos de velocidade, apesar da perda dos gradientes. Geralmente é usado em camadas intermediárias, e não em uma saída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 Leaky ReLU pode ser a primeira solução para o problema de os gradientes desaparecerem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82" name="Google Shape;382;p5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</a:t>
            </a:r>
            <a:r>
              <a:rPr b="1" lang="pt-BR">
                <a:solidFill>
                  <a:schemeClr val="dk1"/>
                </a:solidFill>
              </a:rPr>
              <a:t>: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84" name="Google Shape;384;p52"/>
          <p:cNvSpPr txBox="1"/>
          <p:nvPr/>
        </p:nvSpPr>
        <p:spPr>
          <a:xfrm>
            <a:off x="413750" y="1510225"/>
            <a:ext cx="3432900" cy="3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pt-BR" sz="1600">
                <a:solidFill>
                  <a:srgbClr val="000000"/>
                </a:solidFill>
              </a:rPr>
              <a:t>SGD+Momentum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Calcula o vetor gradiente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Calcula a “velocidade” acumulada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Acrescenta velocidade ao vetor de peso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85" name="Google Shape;385;p52"/>
          <p:cNvSpPr txBox="1"/>
          <p:nvPr/>
        </p:nvSpPr>
        <p:spPr>
          <a:xfrm>
            <a:off x="3818725" y="1514400"/>
            <a:ext cx="4159200" cy="4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pt-BR" sz="1600">
                <a:solidFill>
                  <a:srgbClr val="000000"/>
                </a:solidFill>
              </a:rPr>
              <a:t>SGD+Nesterov (NAG)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Calcula o vetor gradiente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Avança com a “velocidade” aplicando o momentum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lphaLcPeriod"/>
            </a:pPr>
            <a:r>
              <a:rPr lang="pt-BR" sz="1600">
                <a:solidFill>
                  <a:srgbClr val="000000"/>
                </a:solidFill>
              </a:rPr>
              <a:t>Ajusta o vetor com a componente de Nesterov e o calcula o gradiente.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414000" y="3806375"/>
            <a:ext cx="83160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b="1" lang="pt-BR" sz="1600">
                <a:solidFill>
                  <a:srgbClr val="000000"/>
                </a:solidFill>
              </a:rPr>
              <a:t>Momentum x Nesterov (NAG - Nesterov Accelerated Gradient) </a:t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392" name="Google Shape;392;p5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Otimizadores: </a:t>
            </a:r>
            <a:r>
              <a:rPr lang="pt-BR" sz="1600">
                <a:solidFill>
                  <a:schemeClr val="dk1"/>
                </a:solidFill>
              </a:rPr>
              <a:t>Momentum x Nesterov (NAG - Nesterov Accelerated Gradient)</a:t>
            </a:r>
            <a:r>
              <a:rPr b="1" lang="pt-BR" sz="16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b="46825" l="0" r="0" t="0"/>
          <a:stretch/>
        </p:blipFill>
        <p:spPr>
          <a:xfrm>
            <a:off x="154200" y="1866950"/>
            <a:ext cx="4417800" cy="213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 rotWithShape="1">
          <a:blip r:embed="rId3">
            <a:alphaModFix/>
          </a:blip>
          <a:srcRect b="0" l="0" r="11652" t="54551"/>
          <a:stretch/>
        </p:blipFill>
        <p:spPr>
          <a:xfrm>
            <a:off x="4549250" y="1866950"/>
            <a:ext cx="4356937" cy="213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Otimizadores: </a:t>
            </a:r>
            <a:r>
              <a:rPr b="1" lang="pt-BR">
                <a:solidFill>
                  <a:schemeClr val="dk1"/>
                </a:solidFill>
              </a:rPr>
              <a:t>AdaGrad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Até então os otimizadores atuavam com taxa de aprendizagem fixa.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Cria-se um acumulador quadrático do valor do gradiente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Atualiza a taxa de aprendizagem baseada na raíz do gradiente quadrático acumulado.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9" name="Google Shape;409;p55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Otimizadores: </a:t>
            </a:r>
            <a:r>
              <a:rPr b="1" lang="pt-BR">
                <a:solidFill>
                  <a:schemeClr val="dk1"/>
                </a:solidFill>
              </a:rPr>
              <a:t>AdaDelta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Atualiza a taxa de aprendizado dividindo-a pelo gradiente quadrático acumulado.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O problema é que o gradiente irá acumular significativamente reduzindo muito a taxa de aprendizado. Sua influência tende a ser nula.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O </a:t>
            </a:r>
            <a:r>
              <a:rPr lang="pt-BR">
                <a:solidFill>
                  <a:schemeClr val="dk1"/>
                </a:solidFill>
              </a:rPr>
              <a:t>AdaDelta impõem um limitante a essa redução, evitando que a taxa de aprendizagem seja atenuada excessivamente.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Não decai a taxa, ele adiciona um segundo momento do cálculo da velocidade (Momentum)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15" name="Google Shape;415;p5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6" name="Google Shape;416;p56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Otimizadores: RMSProp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Assim como no AdaGrad a taxa de aprendizado é reduzida, todavia, não mais em relação ao quadrado do gradiente acumulado.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Adiciona um decaimento “rho” para ponderar o acúmulo do gradiente, evitando um alto crescimento e taxa de aprendizagem nula (Momento de segunda ordem)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22" name="Google Shape;422;p5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Otimizadores: </a:t>
            </a:r>
            <a:r>
              <a:rPr b="1" lang="pt-BR">
                <a:solidFill>
                  <a:schemeClr val="dk1"/>
                </a:solidFill>
              </a:rPr>
              <a:t>Adam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Combina o segundo momento do cálculo do gradiente do RMSProp com o segundo momento da velocidade do AdaDelta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Taxa de aprendizado decai sem atingir nulidade quando gradiente é muito elevado.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Taxa de momentum (velocidade) adaptada ao erro. (“freia o vetor quando o erro reduz”).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Adam é considerado um dos mais rápidos otimizadores.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 porta lógica XOR é </a:t>
            </a:r>
            <a:r>
              <a:rPr b="1" lang="pt-BR">
                <a:solidFill>
                  <a:schemeClr val="dk1"/>
                </a:solidFill>
              </a:rPr>
              <a:t>não-linearmente separável. </a:t>
            </a:r>
            <a:r>
              <a:rPr lang="pt-BR">
                <a:solidFill>
                  <a:schemeClr val="dk1"/>
                </a:solidFill>
              </a:rPr>
              <a:t>Logo, uma reta não é suficiente para separar as classes. São necessários pelo menos três neurônios para descrevê-la.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425" y="1817900"/>
            <a:ext cx="5726775" cy="30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29" name="Google Shape;429;p5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00" y="929738"/>
            <a:ext cx="5068000" cy="39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Função Custo e Otimizadores</a:t>
            </a:r>
            <a:endParaRPr/>
          </a:p>
        </p:txBody>
      </p:sp>
      <p:sp>
        <p:nvSpPr>
          <p:cNvPr id="436" name="Google Shape;436;p5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88" y="919925"/>
            <a:ext cx="5080623" cy="39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Algoritmos de Busca Aleatória</a:t>
            </a:r>
            <a:endParaRPr/>
          </a:p>
        </p:txBody>
      </p:sp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4" name="Google Shape;444;p60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Quantos neurônios ocultos usar?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Heurísticas Estocásticas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Busca Aleatória Global (</a:t>
            </a:r>
            <a:r>
              <a:rPr i="1" lang="pt-BR">
                <a:solidFill>
                  <a:schemeClr val="dk1"/>
                </a:solidFill>
              </a:rPr>
              <a:t>Global Random Search</a:t>
            </a:r>
            <a:r>
              <a:rPr lang="pt-BR">
                <a:solidFill>
                  <a:schemeClr val="dk1"/>
                </a:solidFill>
              </a:rPr>
              <a:t>) - GRS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Busca Aleatória Local (Local Random Search) - LRS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Exemplo: Encontrar x que maximize a função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45" name="Google Shape;4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875" y="2688975"/>
            <a:ext cx="2298450" cy="48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Algoritmos de Busca Aleatória</a:t>
            </a:r>
            <a:endParaRPr/>
          </a:p>
        </p:txBody>
      </p:sp>
      <p:sp>
        <p:nvSpPr>
          <p:cNvPr id="451" name="Google Shape;451;p61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2" name="Google Shape;452;p61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Exemplo: Encontrar x que maximize a função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GRS:</a:t>
            </a:r>
            <a:r>
              <a:rPr b="1" lang="pt-BR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53" name="Google Shape;4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00" y="988025"/>
            <a:ext cx="2298450" cy="48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984" y="1822897"/>
            <a:ext cx="7128017" cy="29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Algoritmos de Busca Aleatória</a:t>
            </a:r>
            <a:endParaRPr/>
          </a:p>
        </p:txBody>
      </p:sp>
      <p:sp>
        <p:nvSpPr>
          <p:cNvPr id="460" name="Google Shape;460;p62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1" name="Google Shape;461;p62"/>
          <p:cNvSpPr txBox="1"/>
          <p:nvPr>
            <p:ph idx="1" type="body"/>
          </p:nvPr>
        </p:nvSpPr>
        <p:spPr>
          <a:xfrm>
            <a:off x="457200" y="926675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Exemplo: Encontrar x que maximize a função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L</a:t>
            </a:r>
            <a:r>
              <a:rPr lang="pt-BR">
                <a:solidFill>
                  <a:schemeClr val="dk1"/>
                </a:solidFill>
              </a:rPr>
              <a:t>RS:</a:t>
            </a:r>
            <a:r>
              <a:rPr b="1" lang="pt-BR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62" name="Google Shape;4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00" y="988025"/>
            <a:ext cx="2298450" cy="48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037" y="1738150"/>
            <a:ext cx="6955926" cy="30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3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Aplicações usando MLP</a:t>
            </a:r>
            <a:endParaRPr/>
          </a:p>
        </p:txBody>
      </p:sp>
      <p:sp>
        <p:nvSpPr>
          <p:cNvPr id="469" name="Google Shape;469;p63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0" name="Google Shape;470;p63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Porta Lógica XOR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para classificação de imagens (MNIST)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para classificação com dados (Iris)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com GRS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com otimizador Adam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como regressor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1" name="Google Shape;4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83" y="4049320"/>
            <a:ext cx="14431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>
            <p:ph type="title"/>
          </p:nvPr>
        </p:nvSpPr>
        <p:spPr>
          <a:xfrm>
            <a:off x="532950" y="432650"/>
            <a:ext cx="75687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Bônus: </a:t>
            </a:r>
            <a:r>
              <a:rPr i="1" lang="pt-BR">
                <a:solidFill>
                  <a:schemeClr val="dk1"/>
                </a:solidFill>
              </a:rPr>
              <a:t>Extreme Machine Learning</a:t>
            </a:r>
            <a:r>
              <a:rPr lang="pt-BR">
                <a:solidFill>
                  <a:schemeClr val="dk1"/>
                </a:solidFill>
              </a:rPr>
              <a:t> (ELM)</a:t>
            </a:r>
            <a:endParaRPr/>
          </a:p>
        </p:txBody>
      </p:sp>
      <p:sp>
        <p:nvSpPr>
          <p:cNvPr id="478" name="Google Shape;478;p6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9" name="Google Shape;479;p64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Máquina de Aprendizado Extremo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Alternativa ao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Somente </a:t>
            </a:r>
            <a:r>
              <a:rPr i="1" lang="pt-BR">
                <a:solidFill>
                  <a:schemeClr val="dk1"/>
                </a:solidFill>
              </a:rPr>
              <a:t>feedforward </a:t>
            </a:r>
            <a:r>
              <a:rPr lang="pt-BR">
                <a:solidFill>
                  <a:schemeClr val="dk1"/>
                </a:solidFill>
              </a:rPr>
              <a:t>(sem </a:t>
            </a:r>
            <a:r>
              <a:rPr i="1" lang="pt-BR">
                <a:solidFill>
                  <a:schemeClr val="dk1"/>
                </a:solidFill>
              </a:rPr>
              <a:t>backpropagation</a:t>
            </a:r>
            <a:r>
              <a:rPr lang="pt-BR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Baseado no cálculo de mínimos quadrados (MQO)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Treinamento infinitamente mais rápido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Cálculo dos pesos com base na expressão: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83" y="4049320"/>
            <a:ext cx="144316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5438" y="3643403"/>
            <a:ext cx="2513132" cy="5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/>
          <p:nvPr>
            <p:ph type="title"/>
          </p:nvPr>
        </p:nvSpPr>
        <p:spPr>
          <a:xfrm>
            <a:off x="532950" y="432650"/>
            <a:ext cx="75687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Bônus: </a:t>
            </a:r>
            <a:r>
              <a:rPr i="1" lang="pt-BR">
                <a:solidFill>
                  <a:schemeClr val="dk1"/>
                </a:solidFill>
              </a:rPr>
              <a:t>Extreme Machine Learning</a:t>
            </a:r>
            <a:r>
              <a:rPr lang="pt-BR">
                <a:solidFill>
                  <a:schemeClr val="dk1"/>
                </a:solidFill>
              </a:rPr>
              <a:t> (ELM)</a:t>
            </a:r>
            <a:endParaRPr/>
          </a:p>
        </p:txBody>
      </p:sp>
      <p:sp>
        <p:nvSpPr>
          <p:cNvPr id="488" name="Google Shape;488;p6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9" name="Google Shape;4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83" y="4049320"/>
            <a:ext cx="144316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538" y="1148438"/>
            <a:ext cx="7216921" cy="340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Aplicações usando ELM</a:t>
            </a:r>
            <a:endParaRPr/>
          </a:p>
        </p:txBody>
      </p:sp>
      <p:sp>
        <p:nvSpPr>
          <p:cNvPr id="497" name="Google Shape;497;p6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8" name="Google Shape;498;p66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como regressor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para classificação de imagens (MNIST)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Implementação para classificação com dados (Iris)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PS x MLP x ELM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99" name="Google Shape;49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83" y="4049320"/>
            <a:ext cx="14431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Próxima aula</a:t>
            </a:r>
            <a:endParaRPr/>
          </a:p>
        </p:txBody>
      </p:sp>
      <p:sp>
        <p:nvSpPr>
          <p:cNvPr id="506" name="Google Shape;506;p6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7" name="Google Shape;507;p67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Comitês de classificadores (Ensembles)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Técnicas de </a:t>
            </a:r>
            <a:r>
              <a:rPr i="1" lang="pt-BR">
                <a:solidFill>
                  <a:schemeClr val="dk1"/>
                </a:solidFill>
              </a:rPr>
              <a:t>bagging </a:t>
            </a:r>
            <a:r>
              <a:rPr lang="pt-BR">
                <a:solidFill>
                  <a:schemeClr val="dk1"/>
                </a:solidFill>
              </a:rPr>
              <a:t>e </a:t>
            </a:r>
            <a:r>
              <a:rPr i="1" lang="pt-BR">
                <a:solidFill>
                  <a:schemeClr val="dk1"/>
                </a:solidFill>
              </a:rPr>
              <a:t>bootstrap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Tira-dúvidas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8" name="Google Shape;5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783" y="4049320"/>
            <a:ext cx="144316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Possível Solução</a:t>
            </a:r>
            <a:r>
              <a:rPr b="1" lang="pt-BR">
                <a:solidFill>
                  <a:schemeClr val="dk1"/>
                </a:solidFill>
              </a:rPr>
              <a:t>: </a:t>
            </a:r>
            <a:r>
              <a:rPr lang="pt-BR">
                <a:solidFill>
                  <a:schemeClr val="dk1"/>
                </a:solidFill>
              </a:rPr>
              <a:t>Porta XOR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4049325"/>
            <a:ext cx="1087399" cy="3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413" y="1359849"/>
            <a:ext cx="6363174" cy="3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8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515" name="Google Shape;515;p68"/>
          <p:cNvSpPr txBox="1"/>
          <p:nvPr>
            <p:ph idx="1" type="body"/>
          </p:nvPr>
        </p:nvSpPr>
        <p:spPr>
          <a:xfrm>
            <a:off x="552125" y="936800"/>
            <a:ext cx="8229600" cy="38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A. Webb. Statistical Pattern Recognition. John Wiley &amp; Sons, 2nd edition, 2002.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HAYKIN, Simon. Redes Neurais: Princípios e prática. Bookman, 2nd edition, 2001.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Y. LeCun, L. Bottou, Y. Bengio, and P. Haffner. "Gradient-based learning applied to document recognition." Proceedings of the IEEE, 86(11):2278-2324, November 1998.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M.-L. Zhang and Z.-H. Zhou, “A review on multi-label learning algorithms", IEEE transactions on knowledge and data engineering, vol. 26, no. 8, pp. 1819–1837, 2013.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Hastie, T., Tibshirani, R., Friedman, J., The elements of statistical learning: Data mining, inference, and prediction. Springer, 2009.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pt-BR" sz="1500">
                <a:solidFill>
                  <a:schemeClr val="dk1"/>
                </a:solidFill>
                <a:highlight>
                  <a:srgbClr val="FFFFFF"/>
                </a:highlight>
              </a:rPr>
              <a:t>FISHER, Ronald A.; MARSHALL, Michael. Iris data set. RA Fisher, UC Irvine Machine Learning Repository, v. 440, p. 87, 1936.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516" name="Google Shape;516;p68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/>
          <p:nvPr/>
        </p:nvSpPr>
        <p:spPr>
          <a:xfrm>
            <a:off x="2162250" y="1349850"/>
            <a:ext cx="4819500" cy="24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Obrigado pela atenção!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Dúvidas?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</a:rPr>
              <a:t>Prof. Matheus Santos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accent1"/>
                </a:solidFill>
              </a:rPr>
              <a:t>matheus.santos@lapisco.ifce.edu.br</a:t>
            </a:r>
            <a:endParaRPr b="1" sz="1800"/>
          </a:p>
        </p:txBody>
      </p:sp>
      <p:sp>
        <p:nvSpPr>
          <p:cNvPr id="522" name="Google Shape;522;p69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Unidades de entrada: </a:t>
            </a:r>
            <a:r>
              <a:rPr lang="pt-BR">
                <a:solidFill>
                  <a:schemeClr val="dk1"/>
                </a:solidFill>
              </a:rPr>
              <a:t>responsáveis pela simples passagem dos valores de entrada para os neurônios das camadas seguintes.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Camada(s) oculta(s): </a:t>
            </a:r>
            <a:r>
              <a:rPr lang="pt-BR">
                <a:solidFill>
                  <a:schemeClr val="dk1"/>
                </a:solidFill>
              </a:rPr>
              <a:t>contém neurônios responsáveis pelo processamento não-linear da informação de entrada, de modo a facilitar a resolução do problema para os neurônios da camada de saída.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b="1" lang="pt-BR">
                <a:solidFill>
                  <a:schemeClr val="dk1"/>
                </a:solidFill>
              </a:rPr>
              <a:t>Camada de saída:  </a:t>
            </a:r>
            <a:r>
              <a:rPr lang="pt-BR">
                <a:solidFill>
                  <a:schemeClr val="dk1"/>
                </a:solidFill>
              </a:rPr>
              <a:t>contém neurônios responsáveis pela geração da saída da rede neural, após as entradas terem sido devidamente processadas pelos neurônios ocultos.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59050" y="926688"/>
            <a:ext cx="8229600" cy="3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Perceptron Multicamadas</a:t>
            </a:r>
            <a:r>
              <a:rPr lang="pt-BR">
                <a:solidFill>
                  <a:schemeClr val="dk1"/>
                </a:solidFill>
              </a:rPr>
              <a:t> (</a:t>
            </a:r>
            <a:r>
              <a:rPr i="1" lang="pt-BR">
                <a:solidFill>
                  <a:schemeClr val="dk1"/>
                </a:solidFill>
              </a:rPr>
              <a:t>Multilayer Perceptron</a:t>
            </a:r>
            <a:r>
              <a:rPr lang="pt-BR">
                <a:solidFill>
                  <a:schemeClr val="dk1"/>
                </a:solidFill>
              </a:rPr>
              <a:t>) - MLP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pt-BR">
                <a:solidFill>
                  <a:schemeClr val="dk1"/>
                </a:solidFill>
              </a:rPr>
              <a:t>Uma Rede MLP com 1 camada oculta é representada por: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15497"/>
          <a:stretch/>
        </p:blipFill>
        <p:spPr>
          <a:xfrm>
            <a:off x="1144600" y="1952800"/>
            <a:ext cx="6858499" cy="29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532950" y="432650"/>
            <a:ext cx="60078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Rede Neural MLP</a:t>
            </a:r>
            <a:endParaRPr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4461034" y="485333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613" y="902475"/>
            <a:ext cx="6492776" cy="39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FFFF00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